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eb098d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eb098d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10102b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10102b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eb098d9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eb098d9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b098d941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b098d941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c3e09d10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c3e09d1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b098d9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b098d9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f73e880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f73e880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eb098d94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eb098d94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https://en.wikipedia.org/wiki/Shor%27s_algorithm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c3e09d10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c3e09d10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c3e09d10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c3e09d10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eb098d94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eb098d94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c3e09d10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c3e09d10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eb098d94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eb098d94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eb098d94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eb098d94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b098d94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b098d94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Reconfigurable-Computing-CalPoly-Pomona/postquantum_crypto_signature-" TargetMode="External"/><Relationship Id="rId4" Type="http://schemas.openxmlformats.org/officeDocument/2006/relationships/hyperlink" Target="https://youtu.be/IqCrmpDdR1I" TargetMode="External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11" Type="http://schemas.openxmlformats.org/officeDocument/2006/relationships/image" Target="../media/image25.jpg"/><Relationship Id="rId10" Type="http://schemas.openxmlformats.org/officeDocument/2006/relationships/image" Target="../media/image26.png"/><Relationship Id="rId9" Type="http://schemas.openxmlformats.org/officeDocument/2006/relationships/image" Target="../media/image1.png"/><Relationship Id="rId5" Type="http://schemas.openxmlformats.org/officeDocument/2006/relationships/image" Target="../media/image18.jpg"/><Relationship Id="rId6" Type="http://schemas.openxmlformats.org/officeDocument/2006/relationships/image" Target="../media/image20.jp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13" Type="http://schemas.openxmlformats.org/officeDocument/2006/relationships/image" Target="../media/image25.jp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recoiot.com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0.jpg"/><Relationship Id="rId7" Type="http://schemas.openxmlformats.org/officeDocument/2006/relationships/image" Target="../media/image26.png"/><Relationship Id="rId8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0" Type="http://schemas.openxmlformats.org/officeDocument/2006/relationships/image" Target="../media/image10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558200" y="694950"/>
            <a:ext cx="6027600" cy="15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solidFill>
                  <a:srgbClr val="FF9900"/>
                </a:solidFill>
              </a:rPr>
              <a:t>Post-Quantum Stateful Hash-Based Signature Scheme for Improving Bluetooth Security</a:t>
            </a:r>
            <a:endParaRPr sz="2700">
              <a:solidFill>
                <a:srgbClr val="FF9900"/>
              </a:solidFill>
            </a:endParaRPr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22100" y="2803400"/>
            <a:ext cx="8520600" cy="21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Andres Colon, Ian Lieu, Peter Anthony,  Arron Lu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Advisor: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Professor Mohamed El-Hadedy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Assistant Professor, ECE-department, College of Engineering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California State Polytechnic University, Pomona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Team: Post-Quantum on-Chip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400" y="4564975"/>
            <a:ext cx="1363600" cy="5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76124"/>
            <a:ext cx="1485275" cy="7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98800" cy="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https://github.com/Reconfigurable-Computing-CalPoly-Pomona/postquantum_crypto_signature-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https://youtu.be/IqCrmpDdR1I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388" y="229238"/>
            <a:ext cx="1143675" cy="11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Future Works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Open-SSL SHA-256 in software with a SHA-256 hardware 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lightweight hash compatible with LMS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 fully functioning Btstack onto bluetooth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authentication model, AES to LMS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400" y="0"/>
            <a:ext cx="1363600" cy="55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References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Dr. Michele Mosca “Cybersecurity in a quantum world: will we be ready?”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Teik Guan Tan, Jianying Zhou, “A survey of Digital Signing in the post Quantum Era” (Singapore University of Technology and Design, Singapore)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Campos, Kohlstadt, Reith, Stottinger, “LMS vs XMSS: Comparison of Stateful Hash-Based Signature Schemes on ARM Cortex-M4”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“NIST Special Publication 800-121 Revision 2, Guide to Bluetooth Security” 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163" y="3519563"/>
            <a:ext cx="1143675" cy="11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12"/>
            <a:ext cx="1017724" cy="5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1680900" y="4663225"/>
            <a:ext cx="57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https://github.com/Reconfigurable-Computing-CalPoly-Pomona/postquantum_crypto_signature-</a:t>
            </a:r>
            <a:endParaRPr sz="1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Acknowledgement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292775" y="1161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research was supported in part by: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Xilinx Inc.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Center for Cognitive Computing Systems Research (C</a:t>
            </a:r>
            <a:r>
              <a:rPr baseline="30000" lang="en"/>
              <a:t>3</a:t>
            </a:r>
            <a:r>
              <a:rPr lang="en"/>
              <a:t>SR)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Air Force Research Laboratory, Academy Center for Cyberspace</a:t>
            </a:r>
            <a:endParaRPr/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400" y="0"/>
            <a:ext cx="1363600" cy="55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106" y="3861300"/>
            <a:ext cx="676581" cy="9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3586750" y="4726163"/>
            <a:ext cx="1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Prof. M. El-Hadedy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1982950" y="836600"/>
            <a:ext cx="1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Ian Lieu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5">
            <a:alphaModFix/>
          </a:blip>
          <a:srcRect b="0" l="19034" r="25015" t="0"/>
          <a:stretch/>
        </p:blipFill>
        <p:spPr>
          <a:xfrm>
            <a:off x="6160750" y="13"/>
            <a:ext cx="792202" cy="9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812850" y="836600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Andres Colon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6">
            <a:alphaModFix/>
          </a:blip>
          <a:srcRect b="31580" l="28558" r="28554" t="31577"/>
          <a:stretch/>
        </p:blipFill>
        <p:spPr>
          <a:xfrm>
            <a:off x="2095650" y="13"/>
            <a:ext cx="792200" cy="90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7">
            <a:alphaModFix/>
          </a:blip>
          <a:srcRect b="890" l="13374" r="11993" t="-890"/>
          <a:stretch/>
        </p:blipFill>
        <p:spPr>
          <a:xfrm>
            <a:off x="8126275" y="12"/>
            <a:ext cx="1017724" cy="5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10">
            <a:alphaModFix/>
          </a:blip>
          <a:srcRect b="18241" l="12699" r="10050" t="8850"/>
          <a:stretch/>
        </p:blipFill>
        <p:spPr>
          <a:xfrm>
            <a:off x="3445625" y="-12"/>
            <a:ext cx="813423" cy="90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3343528" y="836600"/>
            <a:ext cx="1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Arron</a:t>
            </a:r>
            <a:r>
              <a:rPr b="1" lang="en">
                <a:solidFill>
                  <a:srgbClr val="5B0F00"/>
                </a:solidFill>
              </a:rPr>
              <a:t> Lu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4137" y="-10"/>
            <a:ext cx="907374" cy="9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4413813" y="836600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B0F00"/>
                </a:solidFill>
              </a:rPr>
              <a:t>Peter Anthony</a:t>
            </a:r>
            <a:endParaRPr b="1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Questions?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 txBox="1"/>
          <p:nvPr/>
        </p:nvSpPr>
        <p:spPr>
          <a:xfrm rot="911">
            <a:off x="3439948" y="3190625"/>
            <a:ext cx="22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http://www.recoiot.com/</a:t>
            </a:r>
            <a:r>
              <a:rPr b="1" lang="en">
                <a:solidFill>
                  <a:schemeClr val="accent1"/>
                </a:solidFill>
              </a:rPr>
              <a:t> 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06" y="2025300"/>
            <a:ext cx="676581" cy="9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3643350" y="2968938"/>
            <a:ext cx="1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Prof. M. El-Hadedy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163" y="3519563"/>
            <a:ext cx="1143675" cy="11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1680900" y="4663225"/>
            <a:ext cx="57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https://github.com/Reconfigurable-Computing-CalPoly-Pomona/postquantum_crypto_signature-</a:t>
            </a:r>
            <a:endParaRPr sz="1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6">
            <a:alphaModFix/>
          </a:blip>
          <a:srcRect b="31580" l="28558" r="28554" t="31577"/>
          <a:stretch/>
        </p:blipFill>
        <p:spPr>
          <a:xfrm>
            <a:off x="522875" y="1311338"/>
            <a:ext cx="792200" cy="90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7">
            <a:alphaModFix/>
          </a:blip>
          <a:srcRect b="18241" l="12699" r="10050" t="8850"/>
          <a:stretch/>
        </p:blipFill>
        <p:spPr>
          <a:xfrm>
            <a:off x="1796463" y="1311325"/>
            <a:ext cx="813423" cy="90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8">
            <a:alphaModFix/>
          </a:blip>
          <a:srcRect b="0" l="19034" r="25015" t="0"/>
          <a:stretch/>
        </p:blipFill>
        <p:spPr>
          <a:xfrm>
            <a:off x="6090000" y="1293188"/>
            <a:ext cx="792202" cy="9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443775" y="2297025"/>
            <a:ext cx="9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Ian Lieu</a:t>
            </a:r>
            <a:endParaRPr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1694365" y="2297025"/>
            <a:ext cx="1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Arron Lu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5742100" y="2265625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Andres Colon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9">
            <a:alphaModFix/>
          </a:blip>
          <a:srcRect b="10921" l="30680" r="30576" t="13447"/>
          <a:stretch/>
        </p:blipFill>
        <p:spPr>
          <a:xfrm>
            <a:off x="3746648" y="192750"/>
            <a:ext cx="1650702" cy="1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0400" y="0"/>
            <a:ext cx="1363600" cy="55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63112" y="1311315"/>
            <a:ext cx="907374" cy="9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172788" y="2265625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Peter Anthony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Motivation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47200"/>
            <a:ext cx="38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Computers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Post-Quantum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Cryptography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Hash-Based Signatures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Shor’s Algorithm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Public-Key Exchange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IoT/Low-Power Devices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25" y="628813"/>
            <a:ext cx="2587975" cy="1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26554" r="26578" t="0"/>
          <a:stretch/>
        </p:blipFill>
        <p:spPr>
          <a:xfrm>
            <a:off x="6328425" y="2132287"/>
            <a:ext cx="2587975" cy="253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525" y="1673675"/>
            <a:ext cx="1878125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970" y="70022"/>
            <a:ext cx="1322679" cy="13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7">
            <a:alphaModFix/>
          </a:blip>
          <a:srcRect b="0" l="0" r="0" t="16770"/>
          <a:stretch/>
        </p:blipFill>
        <p:spPr>
          <a:xfrm>
            <a:off x="3280600" y="3477875"/>
            <a:ext cx="2823050" cy="132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0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Post-Quantum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322100"/>
            <a:ext cx="42603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Mosca’s Inequality Theorem: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If X + Y &gt; Z, then security is broken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861750" y="4586350"/>
            <a:ext cx="7970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[1] </a:t>
            </a:r>
            <a:r>
              <a:rPr lang="en">
                <a:solidFill>
                  <a:srgbClr val="D9D9D9"/>
                </a:solidFill>
              </a:rPr>
              <a:t>Dr. Michele Mosca “Cybersecurity in a quantum world: will we be ready?”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b="0" l="0" r="6217" t="2903"/>
          <a:stretch/>
        </p:blipFill>
        <p:spPr>
          <a:xfrm>
            <a:off x="4674150" y="1152475"/>
            <a:ext cx="4346999" cy="17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861750" y="3071550"/>
            <a:ext cx="7659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X:</a:t>
            </a:r>
            <a:r>
              <a:rPr lang="en">
                <a:solidFill>
                  <a:srgbClr val="D9D9D9"/>
                </a:solidFill>
              </a:rPr>
              <a:t> shelf life of existing security standards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</a:rPr>
              <a:t>Y: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rgbClr val="D9D9D9"/>
                </a:solidFill>
              </a:rPr>
              <a:t>time to migrate from current crypto standards to a quantum-safe environment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FA8DC"/>
                </a:solidFill>
              </a:rPr>
              <a:t>Z: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rgbClr val="D9D9D9"/>
                </a:solidFill>
              </a:rPr>
              <a:t>time for a large-scale quantum computer to be built 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Post-Quantum Signatures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22" y="1152475"/>
            <a:ext cx="766416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5935750" y="2050525"/>
            <a:ext cx="981000" cy="15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938250" y="4552225"/>
            <a:ext cx="75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[2] </a:t>
            </a:r>
            <a:r>
              <a:rPr lang="en">
                <a:solidFill>
                  <a:srgbClr val="FFFFFF"/>
                </a:solidFill>
              </a:rPr>
              <a:t>Teik Guan Tan, Jianying Zhou, A survey of Digital Signing in the post Quantum Era (Singapore University of Technology and Design, Singapore)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"/>
            <a:ext cx="1068593" cy="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LMS: Leighton-Micali Signatures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081475" y="4360905"/>
            <a:ext cx="771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[3] </a:t>
            </a:r>
            <a:r>
              <a:rPr lang="en"/>
              <a:t>Campos, Kohlstadt, Reith, Stottinger, “LMS vs XMSS: Comparison of Stateful Hash-Based Signature Schemes on ARM Cortex-M4”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6" y="1117762"/>
            <a:ext cx="7901849" cy="29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Hash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4260300" cy="24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SHA-1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SHA-2 256/512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SHA-3 (SHAKE)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 Hash (LWC: Lightweight Cryptography)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GAGE Hash Function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538" y="1224550"/>
            <a:ext cx="29241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4936175" y="743925"/>
            <a:ext cx="3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Percentage of Time Spent on Hashing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5094550" y="2602150"/>
            <a:ext cx="29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760"/>
              <a:t>[3] Campos, Kohlstadt, Reith, Stottinger, “LMS vs XMSS: Comparison of Stateful Hash-Based Signature Schemes on ARM Cortex-M4”</a:t>
            </a:r>
            <a:endParaRPr sz="760"/>
          </a:p>
        </p:txBody>
      </p:sp>
      <p:sp>
        <p:nvSpPr>
          <p:cNvPr id="132" name="Google Shape;132;p18"/>
          <p:cNvSpPr txBox="1"/>
          <p:nvPr/>
        </p:nvSpPr>
        <p:spPr>
          <a:xfrm>
            <a:off x="590925" y="3285600"/>
            <a:ext cx="561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Gage Security Range Greater Than: </a:t>
            </a: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aseline="30000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or 2</a:t>
            </a:r>
            <a:r>
              <a:rPr baseline="30000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128</a:t>
            </a:r>
            <a:endParaRPr baseline="300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Low-End IoT Device Security Range: 2</a:t>
            </a:r>
            <a:r>
              <a:rPr baseline="30000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80 </a:t>
            </a: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– 2</a:t>
            </a:r>
            <a:r>
              <a:rPr baseline="30000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aseline="300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Bluetooth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872075" y="4366200"/>
            <a:ext cx="78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[4] </a:t>
            </a:r>
            <a:r>
              <a:rPr lang="en"/>
              <a:t>“NIST Special Publication 800-121 Revision 2, Guide to Bluetooth Security”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76" y="1018225"/>
            <a:ext cx="464554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Our Goal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138150"/>
            <a:ext cx="3875700" cy="3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 Communication with Post-Quantum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Hash-Based Signature Scheme Acceleration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PYNQ-Z1 SoC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ESP-WROOM-32 (ESP32) Pmod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572002" y="-522874"/>
            <a:ext cx="2783558" cy="364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890" y="1845564"/>
            <a:ext cx="2783558" cy="364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76361" y="2118078"/>
            <a:ext cx="723188" cy="73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73252" y="2118075"/>
            <a:ext cx="723188" cy="73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">
            <a:off x="6224840" y="2169025"/>
            <a:ext cx="623098" cy="63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8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Test Results: LMS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4466" l="0" r="44074" t="69247"/>
          <a:stretch/>
        </p:blipFill>
        <p:spPr>
          <a:xfrm>
            <a:off x="4801425" y="1956475"/>
            <a:ext cx="4139899" cy="12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32862" l="28208" r="35622" t="46913"/>
          <a:stretch/>
        </p:blipFill>
        <p:spPr>
          <a:xfrm>
            <a:off x="440025" y="1515100"/>
            <a:ext cx="3948600" cy="24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30075"/>
            <a:ext cx="813425" cy="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5439325" y="1556275"/>
            <a:ext cx="28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LMS Functions</a:t>
            </a:r>
            <a:endParaRPr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983325" y="4079825"/>
            <a:ext cx="714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Specifications: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</a:rPr>
              <a:t>Desktop: Intel Core i7-6700K CPU @ 4.00GHz, 16GB DDR4</a:t>
            </a:r>
            <a:endParaRPr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</a:rPr>
              <a:t>PYNQ-Z1: Cortex-A9 ARM Processor @650MHz, 512MB DDR3</a:t>
            </a:r>
            <a:endParaRPr>
              <a:solidFill>
                <a:srgbClr val="F9CB9C"/>
              </a:solidFill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068593" cy="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 b="890" l="13374" r="11993" t="-890"/>
          <a:stretch/>
        </p:blipFill>
        <p:spPr>
          <a:xfrm>
            <a:off x="8126275" y="25"/>
            <a:ext cx="1017724" cy="5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